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8" r:id="rId11"/>
    <p:sldId id="264" r:id="rId12"/>
    <p:sldId id="265" r:id="rId13"/>
    <p:sldId id="266" r:id="rId14"/>
    <p:sldId id="269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8055" y="914400"/>
            <a:ext cx="70478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Источно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балкански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CUpjzls2kQ0mxZkjUgeAd_EpxtBaGlAdmJoVPUfDGXqmHwP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65532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Полазак кнеза Милана Обреновића у рат, 1856.</a:t>
            </a:r>
            <a:endParaRPr lang="en-US" sz="2400" b="1" dirty="0"/>
          </a:p>
        </p:txBody>
      </p:sp>
    </p:spTree>
  </p:cSld>
  <p:clrMapOvr>
    <a:masterClrMapping/>
  </p:clrMapOvr>
  <p:transition spd="slow">
    <p:diamond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2-141210161438-conversion-gate02/95/3-o-1858-o-1903-44-638.jpg?cb=1418249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2-141210161438-conversion-gate02/95/3-o-1858-o-1903-45-638.jpg?cb=1418249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8392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34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Санстефански мир 1878.крај рата</a:t>
            </a:r>
            <a:r>
              <a:rPr lang="sr-Cyrl-RS" dirty="0" smtClean="0"/>
              <a:t>: </a:t>
            </a:r>
            <a:r>
              <a:rPr lang="sr-Cyrl-RS" b="1" dirty="0" smtClean="0">
                <a:solidFill>
                  <a:schemeClr val="bg1"/>
                </a:solidFill>
              </a:rPr>
              <a:t>Србија, Црна Гора и Румунија добијају независност, Русија штити аутономију Велике Бугарске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comb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458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Берлински конгрес 1878.-Разрешење кризе и источног питања, одлукама: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b="1" dirty="0" smtClean="0"/>
              <a:t>Србија, Црна Гора и Румунија добијају независност, смањена Бугарска аутономију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</a:rPr>
              <a:t>Поништена Велика Бугарсака, А-У добија право да окупира БиХ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</a:rPr>
              <a:t>Територијално проширење Србије за 4 округа а Црне Горе за 5 градова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slobodnahercegovina.com/wp-content/uploads/2014/12/berlinski-kongr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h-a.akamaihd.net/hphotos-ak-xpf1/v/t1.0-9/11027988_578336575630236_3764761467405881512_n.jpg?oh=2a0fa879e37badf1a0cd6a64e2c72fb4&amp;oe=558AFA34&amp;__gda__=1435782494_9bcca16625eaae2b2a44694e63e000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657600" cy="3352800"/>
          </a:xfrm>
          <a:prstGeom prst="rect">
            <a:avLst/>
          </a:prstGeom>
          <a:noFill/>
        </p:spPr>
      </p:pic>
      <p:pic>
        <p:nvPicPr>
          <p:cNvPr id="1028" name="Picture 4" descr="https://fbcdn-sphotos-b-a.akamaihd.net/hphotos-ak-xpf1/v/t1.0-9/10264296_578336602296900_4634756043044223555_n.png?oh=2df25dc7166da48257bea1fef645507f&amp;oe=5575D594&amp;__gda__=1434470910_441ac3aaea5cd58cae9137a04919ae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"/>
            <a:ext cx="5410200" cy="5705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18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Ниш</a:t>
            </a:r>
            <a:endParaRPr lang="en-US" sz="2800" b="1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325" y="990600"/>
            <a:ext cx="459734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ОШ </a:t>
            </a: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Дудовица</a:t>
            </a: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Аутор:</a:t>
            </a: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Душица </a:t>
            </a: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Максимовић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елике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</a:t>
            </a:r>
            <a:r>
              <a:rPr lang="sr-Cyrl-R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-државе које могу да утичу на међународне прилике: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Аустрија,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Русија,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Велика Британија,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Француска,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Пруска;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4801" y="4724399"/>
            <a:ext cx="8458199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Балканско полуострво </a:t>
            </a:r>
            <a:r>
              <a:rPr lang="sr-Cyrl-RS" sz="32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је </a:t>
            </a:r>
            <a:r>
              <a:rPr lang="sr-Cyrl-RS" sz="32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названо</a:t>
            </a:r>
            <a:endParaRPr lang="sr-Cyrl-RS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по планини Балкан=Стара планина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495800" y="1981200"/>
            <a:ext cx="3810000" cy="2133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2667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2800" b="1" cap="none" spc="0" dirty="0" smtClean="0">
                <a:ln/>
                <a:effectLst/>
              </a:rPr>
              <a:t>Балкан=</a:t>
            </a:r>
          </a:p>
          <a:p>
            <a:pPr algn="ctr"/>
            <a:r>
              <a:rPr lang="sr-Cyrl-RS" sz="2800" b="1" cap="none" spc="0" dirty="0" smtClean="0">
                <a:ln/>
                <a:effectLst/>
              </a:rPr>
              <a:t>Шумовита планина</a:t>
            </a:r>
            <a:endParaRPr lang="en-US" sz="2800" b="1" cap="none" spc="0" dirty="0">
              <a:ln/>
              <a:effectLst/>
            </a:endParaRPr>
          </a:p>
        </p:txBody>
      </p:sp>
    </p:spTree>
  </p:cSld>
  <p:clrMapOvr>
    <a:masterClrMapping/>
  </p:clrMapOvr>
  <p:transition spd="med">
    <p:split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upload.wikimedia.org/wikipedia/sr/2/2e/Balkan_topo_s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://upload.wikimedia.org/wikipedia/sr/2/2e/Balkan_topo_s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upload.wikimedia.org/wikipedia/sr/thumb/2/2e/Balkan_topo_sr.svg/350px-Balkan_topo_s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5867400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562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Балканско полуострво (осветљени део)</a:t>
            </a:r>
            <a:endParaRPr lang="en-US" sz="2800" b="1" dirty="0"/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Источно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питање</a:t>
            </a:r>
            <a:r>
              <a:rPr lang="en-US" sz="2800" b="1" dirty="0" smtClean="0"/>
              <a:t> – </a:t>
            </a:r>
            <a:r>
              <a:rPr lang="sr-Cyrl-CS" sz="2800" b="1" dirty="0" smtClean="0"/>
              <a:t>питање опстанка европске Турске (</a:t>
            </a:r>
            <a:r>
              <a:rPr lang="en-US" sz="2800" b="1" dirty="0" err="1" smtClean="0"/>
              <a:t>на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Балкану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)</a:t>
            </a:r>
            <a:r>
              <a:rPr lang="en-GB" sz="2800" b="1" dirty="0" smtClean="0"/>
              <a:t>/19.век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Велике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силе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заинтересоване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за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решaвење</a:t>
            </a:r>
            <a:r>
              <a:rPr lang="en-US" sz="2400" b="1" dirty="0" smtClean="0"/>
              <a:t> </a:t>
            </a:r>
            <a:endParaRPr lang="sr-Cyrl-RS" sz="2400" b="1" dirty="0" smtClean="0"/>
          </a:p>
          <a:p>
            <a:r>
              <a:rPr lang="en-US" sz="2400" b="1" dirty="0" err="1" smtClean="0"/>
              <a:t>источног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питања</a:t>
            </a:r>
            <a:r>
              <a:rPr lang="sr-Cyrl-RS" sz="2400" b="1" dirty="0" smtClean="0"/>
              <a:t> 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Аустрија</a:t>
            </a:r>
            <a:r>
              <a:rPr lang="en-US" sz="2000" dirty="0" smtClean="0"/>
              <a:t> –</a:t>
            </a:r>
            <a:r>
              <a:rPr lang="sr-Cyrl-RS" sz="2000" dirty="0" smtClean="0"/>
              <a:t>потискивање Турске и </a:t>
            </a:r>
            <a:r>
              <a:rPr lang="en-US" sz="2000" dirty="0" smtClean="0"/>
              <a:t> </a:t>
            </a:r>
            <a:r>
              <a:rPr lang="en-US" sz="2000" dirty="0" err="1" smtClean="0"/>
              <a:t>ширење</a:t>
            </a:r>
            <a:r>
              <a:rPr lang="en-US" sz="2000" dirty="0" smtClean="0"/>
              <a:t>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Балкан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267200"/>
            <a:ext cx="876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Русија</a:t>
            </a:r>
            <a:r>
              <a:rPr lang="en-US" sz="2000" dirty="0" smtClean="0"/>
              <a:t>-</a:t>
            </a:r>
            <a:r>
              <a:rPr lang="sr-Cyrl-RS" sz="2000" dirty="0" smtClean="0"/>
              <a:t>заузети </a:t>
            </a:r>
            <a:r>
              <a:rPr lang="en-US" sz="2000" dirty="0" err="1" smtClean="0"/>
              <a:t>Цариград</a:t>
            </a:r>
            <a:r>
              <a:rPr lang="en-US" sz="2000" dirty="0" smtClean="0"/>
              <a:t> </a:t>
            </a:r>
            <a:r>
              <a:rPr lang="sr-Cyrl-RS" sz="2000" dirty="0" smtClean="0"/>
              <a:t>(</a:t>
            </a:r>
            <a:r>
              <a:rPr lang="en-US" sz="2000" dirty="0" smtClean="0"/>
              <a:t>и </a:t>
            </a:r>
            <a:r>
              <a:rPr lang="en-US" sz="2000" dirty="0" err="1" smtClean="0"/>
              <a:t>врати</a:t>
            </a:r>
            <a:r>
              <a:rPr lang="sr-Cyrl-RS" sz="2000" dirty="0" smtClean="0"/>
              <a:t>ти</a:t>
            </a:r>
            <a:r>
              <a:rPr lang="en-US" sz="2000" dirty="0" smtClean="0"/>
              <a:t> </a:t>
            </a:r>
            <a:r>
              <a:rPr lang="en-US" sz="2000" dirty="0" err="1" smtClean="0"/>
              <a:t>православни</a:t>
            </a:r>
            <a:r>
              <a:rPr lang="en-US" sz="2000" dirty="0" smtClean="0"/>
              <a:t> </a:t>
            </a:r>
            <a:r>
              <a:rPr lang="en-US" sz="2000" dirty="0" err="1" smtClean="0"/>
              <a:t>крст</a:t>
            </a:r>
            <a:r>
              <a:rPr lang="en-US" sz="2000" dirty="0" smtClean="0"/>
              <a:t>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Свету</a:t>
            </a:r>
            <a:r>
              <a:rPr lang="en-US" sz="2000" dirty="0" smtClean="0"/>
              <a:t> </a:t>
            </a:r>
            <a:r>
              <a:rPr lang="en-US" sz="2000" dirty="0" err="1" smtClean="0"/>
              <a:t>Софију</a:t>
            </a:r>
            <a:r>
              <a:rPr lang="sr-Cyrl-RS" sz="2000" dirty="0" smtClean="0"/>
              <a:t>),мореузе </a:t>
            </a:r>
            <a:r>
              <a:rPr lang="en-US" sz="2000" dirty="0" smtClean="0"/>
              <a:t> </a:t>
            </a:r>
            <a:r>
              <a:rPr lang="sr-Cyrl-RS" sz="2000" dirty="0" smtClean="0"/>
              <a:t>:</a:t>
            </a:r>
            <a:r>
              <a:rPr lang="en-US" sz="2000" dirty="0" err="1" smtClean="0"/>
              <a:t>Босфор</a:t>
            </a:r>
            <a:r>
              <a:rPr lang="en-US" sz="2000" dirty="0" smtClean="0"/>
              <a:t> и </a:t>
            </a:r>
            <a:r>
              <a:rPr lang="en-US" sz="2000" dirty="0" err="1" smtClean="0"/>
              <a:t>Дарданеле</a:t>
            </a:r>
            <a:r>
              <a:rPr lang="sr-Cyrl-RS" sz="2000" dirty="0" smtClean="0"/>
              <a:t> (</a:t>
            </a:r>
            <a:r>
              <a:rPr lang="sr-Cyrl-CS" sz="2000" dirty="0" smtClean="0"/>
              <a:t>слободан пролаз из Црног у Средоземно море)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sr-Cyrl-R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Турска-,,</a:t>
            </a:r>
            <a:r>
              <a:rPr lang="sr-Latn-CS" sz="2000" b="1" dirty="0" smtClean="0">
                <a:solidFill>
                  <a:schemeClr val="bg1"/>
                </a:solidFill>
              </a:rPr>
              <a:t>Б</a:t>
            </a:r>
            <a:r>
              <a:rPr lang="sr-Cyrl-CS" sz="2000" b="1" dirty="0" smtClean="0">
                <a:solidFill>
                  <a:schemeClr val="bg1"/>
                </a:solidFill>
              </a:rPr>
              <a:t>олесник на Босфору“( </a:t>
            </a:r>
            <a:r>
              <a:rPr lang="sr-Cyrl-CS" sz="2000" dirty="0" smtClean="0">
                <a:solidFill>
                  <a:schemeClr val="bg1"/>
                </a:solidFill>
              </a:rPr>
              <a:t>руски цар Николај 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/>
              <a:t>Велика Британија и Француска</a:t>
            </a:r>
            <a:r>
              <a:rPr lang="sr-Cyrl-CS" sz="2400" dirty="0" smtClean="0"/>
              <a:t>- </a:t>
            </a:r>
            <a:r>
              <a:rPr lang="sr-Cyrl-CS" sz="2000" dirty="0" smtClean="0"/>
              <a:t>опстанак Турске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198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/>
              <a:t>Турска</a:t>
            </a:r>
            <a:r>
              <a:rPr lang="sr-Cyrl-CS" sz="2000" dirty="0" smtClean="0"/>
              <a:t>- опстанак -,,Османско царство,Османлијама“ </a:t>
            </a:r>
            <a:endParaRPr lang="en-US" sz="2000" dirty="0"/>
          </a:p>
        </p:txBody>
      </p:sp>
      <p:pic>
        <p:nvPicPr>
          <p:cNvPr id="16386" name="Picture 2" descr="http://www.vreme.com/g/images/588312_26-Nikola%20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90600"/>
            <a:ext cx="2009775" cy="24574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05600" y="3505200"/>
            <a:ext cx="20574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Жандарм Европе (1825-1855)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248400" y="1905000"/>
            <a:ext cx="3810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Балкански хришћани:</a:t>
            </a:r>
            <a:r>
              <a:rPr lang="sr-Cyrl-CS" sz="2800" b="1" dirty="0" smtClean="0"/>
              <a:t> </a:t>
            </a:r>
          </a:p>
          <a:p>
            <a:pPr algn="ctr"/>
            <a:r>
              <a:rPr lang="sr-Cyrl-CS" sz="2800" b="1" dirty="0" smtClean="0"/>
              <a:t>,,Балкан, балканским народима“</a:t>
            </a:r>
            <a:endParaRPr lang="en-US" sz="2800" dirty="0" smtClean="0"/>
          </a:p>
          <a:p>
            <a:pPr algn="ctr"/>
            <a:r>
              <a:rPr lang="sr-Cyrl-CS" sz="2800" b="1" dirty="0" smtClean="0"/>
              <a:t>(</a:t>
            </a:r>
            <a:r>
              <a:rPr lang="sr-Cyrl-CS" sz="2800" dirty="0" smtClean="0"/>
              <a:t> истерати Турке и основати независне државе)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7315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Грчка револуција (1821-1829)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200" dirty="0" smtClean="0">
                <a:solidFill>
                  <a:schemeClr val="bg1"/>
                </a:solidFill>
              </a:rPr>
              <a:t>Подстакнути Првим српским устанком Грци су 1814.у </a:t>
            </a:r>
          </a:p>
          <a:p>
            <a:r>
              <a:rPr lang="sr-Cyrl-RS" sz="2200" dirty="0" smtClean="0">
                <a:solidFill>
                  <a:schemeClr val="bg1"/>
                </a:solidFill>
              </a:rPr>
              <a:t>Одеси основали  </a:t>
            </a:r>
            <a:r>
              <a:rPr lang="sr-Cyrl-RS" sz="2200" dirty="0" smtClean="0"/>
              <a:t>Друштбо пријатеља (</a:t>
            </a:r>
            <a:r>
              <a:rPr lang="sr-Cyrl-RS" sz="2200" b="1" dirty="0" smtClean="0"/>
              <a:t>Хетерија)</a:t>
            </a:r>
            <a:r>
              <a:rPr lang="sr-Cyrl-RS" sz="2200" b="1" dirty="0" smtClean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да</a:t>
            </a:r>
          </a:p>
          <a:p>
            <a:r>
              <a:rPr lang="sr-Cyrl-RS" sz="2200" dirty="0" smtClean="0">
                <a:solidFill>
                  <a:schemeClr val="bg1"/>
                </a:solidFill>
              </a:rPr>
              <a:t> припреми ослобођење Грка од Турака.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91000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200" dirty="0" smtClean="0">
                <a:solidFill>
                  <a:schemeClr val="bg1"/>
                </a:solidFill>
              </a:rPr>
              <a:t>Хетерија је организовала побуну у Влашкој и Молдавији која се пренела у Грчју 1821. Ратовало се 8 година највише на Пелопонезу,</a:t>
            </a:r>
          </a:p>
          <a:p>
            <a:r>
              <a:rPr lang="sr-Cyrl-RS" sz="2200" dirty="0" smtClean="0">
                <a:solidFill>
                  <a:schemeClr val="bg1"/>
                </a:solidFill>
              </a:rPr>
              <a:t>и  поред  храбрости Грка турска војска је побеђивала, али Европа крши принципе Свете Алијансе и помаже Грцима због античке прошлошсти.Р</a:t>
            </a:r>
            <a:r>
              <a:rPr lang="sr-Latn-RS" sz="2200" dirty="0" smtClean="0">
                <a:solidFill>
                  <a:schemeClr val="bg1"/>
                </a:solidFill>
              </a:rPr>
              <a:t>a</a:t>
            </a:r>
            <a:r>
              <a:rPr lang="sr-Cyrl-RS" sz="2200" dirty="0" smtClean="0">
                <a:solidFill>
                  <a:schemeClr val="bg1"/>
                </a:solidFill>
              </a:rPr>
              <a:t>т је завршен 1829.поразом Турске од Русије миром у Једрену ,а </a:t>
            </a:r>
            <a:r>
              <a:rPr lang="sr-Cyrl-RS" sz="2200" b="1" dirty="0" smtClean="0"/>
              <a:t>Грчка 1830.постаје прва независна држава на Балкану.</a:t>
            </a:r>
            <a:endParaRPr lang="en-US" sz="2200" b="1" dirty="0"/>
          </a:p>
        </p:txBody>
      </p:sp>
      <p:pic>
        <p:nvPicPr>
          <p:cNvPr id="15362" name="Picture 2" descr="https://encrypted-tbn0.gstatic.com/images?q=tbn:ANd9GcQ4nXL-76NZFT5sn-8jlupJAgm2QbWbGySKvNSxR1-jBeSKbOj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2209800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229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5400" b="1" dirty="0" smtClean="0"/>
              <a:t>Кримски рат (1853-1856)</a:t>
            </a:r>
          </a:p>
          <a:p>
            <a:r>
              <a:rPr lang="sr-Cyrl-CS" sz="5400" dirty="0" smtClean="0"/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Највећи европски рат после Наполеона.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</a:rPr>
              <a:t>До рата је дошло јер је Русија тражила од Турске посебне привилегије у ,,светим местима” у Палестини али их није добила .</a:t>
            </a:r>
            <a:r>
              <a:rPr lang="sr-Latn-CS" sz="2400" dirty="0" smtClean="0"/>
              <a:t> </a:t>
            </a:r>
            <a:r>
              <a:rPr lang="sr-Cyrl-RS" sz="2000" dirty="0" smtClean="0"/>
              <a:t>Р</a:t>
            </a:r>
            <a:r>
              <a:rPr lang="sr-Latn-CS" sz="2000" smtClean="0"/>
              <a:t>ус</a:t>
            </a:r>
            <a:r>
              <a:rPr lang="sr-Cyrl-RS" sz="2000" smtClean="0"/>
              <a:t>ија</a:t>
            </a:r>
            <a:r>
              <a:rPr lang="sr-Latn-CS" sz="2000" dirty="0" smtClean="0"/>
              <a:t> захтева</a:t>
            </a:r>
            <a:r>
              <a:rPr lang="sr-Cyrl-RS" sz="2000" dirty="0" smtClean="0"/>
              <a:t>ла да</a:t>
            </a:r>
            <a:r>
              <a:rPr lang="sr-Latn-CS" sz="2000" dirty="0" smtClean="0"/>
              <a:t> јој Порта одобри протекторат над православним хришћанима у Царству. Одбацивање овог захтева довело је до рата.</a:t>
            </a:r>
            <a:endParaRPr lang="sr-Cyrl-R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dirty="0" smtClean="0">
                <a:solidFill>
                  <a:schemeClr val="bg1"/>
                </a:solidFill>
              </a:rPr>
              <a:t>У</a:t>
            </a:r>
            <a:r>
              <a:rPr lang="sr-Cyrl-RS" dirty="0" smtClean="0">
                <a:solidFill>
                  <a:schemeClr val="bg1"/>
                </a:solidFill>
              </a:rPr>
              <a:t> рат на страни Турске улазе  Енглеска,Француска и Сардинија.Р</a:t>
            </a:r>
            <a:r>
              <a:rPr lang="sr-Latn-RS" dirty="0" smtClean="0">
                <a:solidFill>
                  <a:schemeClr val="bg1"/>
                </a:solidFill>
              </a:rPr>
              <a:t>a</a:t>
            </a:r>
            <a:r>
              <a:rPr lang="sr-Cyrl-RS" dirty="0" smtClean="0">
                <a:solidFill>
                  <a:schemeClr val="bg1"/>
                </a:solidFill>
              </a:rPr>
              <a:t>т је вођен на Криму где су савезници нанели Русији одлучујући пораз код Севастопоља.</a:t>
            </a:r>
          </a:p>
        </p:txBody>
      </p:sp>
      <p:pic>
        <p:nvPicPr>
          <p:cNvPr id="14338" name="Picture 2" descr="https://encrypted-tbn0.gstatic.com/images?q=tbn:ANd9GcTOB1wxugIN7zVAEASvilRGSonpnX2gOQWJfoMHTT_FfJq998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686175" cy="243840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3/31/Malakhov1.jpg/300px-Malakho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4114800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Битка код Севастопоља 1856.</a:t>
            </a:r>
            <a:endParaRPr lang="en-US" b="1" dirty="0"/>
          </a:p>
        </p:txBody>
      </p:sp>
    </p:spTree>
  </p:cSld>
  <p:clrMapOvr>
    <a:masterClrMapping/>
  </p:clrMapOvr>
  <p:transition spd="med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Париски мир 1856:</a:t>
            </a:r>
            <a:r>
              <a:rPr lang="sr-Cyrl-RS" sz="2400" dirty="0" smtClean="0"/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Русији се забрањује да  излази из Црног мора, одузима део Бесарабије и право покровитељства  над Влашком ;молдавијом и Србијом.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Потискивање Русије са Балкана</a:t>
            </a:r>
            <a:r>
              <a:rPr lang="sr-Cyrl-R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ontent-vie.xx.fbcdn.net/hphotos-xaf1/v/t1.0-9/10483186_899042156793506_4249247784937152693_n.jpg?oh=871a7365f2815d0570ccf8e3b8e95fdf&amp;oe=557DBB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6200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Велика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источна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криза</a:t>
            </a:r>
            <a:r>
              <a:rPr lang="en-US" sz="3200" b="1" dirty="0" smtClean="0"/>
              <a:t> (1875-1878):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sr-Cyrl-CS" sz="2400" b="1" dirty="0" smtClean="0"/>
              <a:t>1875. Херцеговачки устанак Срба -Невесињска пушка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13314" name="Picture 2" descr="http://upload.wikimedia.org/wikipedia/commons/thumb/3/39/Hercegovci_u_zasedi.gif/250px-Hercegovci_u_zased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3048000" cy="2286000"/>
          </a:xfrm>
          <a:prstGeom prst="rect">
            <a:avLst/>
          </a:prstGeom>
          <a:noFill/>
        </p:spPr>
      </p:pic>
      <p:pic>
        <p:nvPicPr>
          <p:cNvPr id="13316" name="Picture 4" descr="http://kamenjar.com/wp-content/uploads/2014/06/Hercegova%C4%8Dki-zbjeg-635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1676400"/>
            <a:ext cx="4648200" cy="20574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2971800" y="1600200"/>
            <a:ext cx="2514600" cy="838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3657600"/>
            <a:ext cx="24384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Херцеговачки бегунци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28194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Устанике помагале Србија и Црна Гора али је Русија БиХ препустила Аустрији за мореузе.</a:t>
            </a:r>
            <a:endParaRPr lang="en-US" dirty="0"/>
          </a:p>
        </p:txBody>
      </p:sp>
      <p:pic>
        <p:nvPicPr>
          <p:cNvPr id="9218" name="Picture 2" descr="https://scontent-vie1-1.xx.fbcdn.net/hphotos-xtf1/v/t1.0-9/11406970_626029580860935_7709813405394792893_n.png?oh=cf0cb2b4be5a2d7c23d7b67b84b2438b&amp;oe=55E766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571875"/>
            <a:ext cx="2857500" cy="3286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/>
              <a:t>Србија</a:t>
            </a:r>
            <a:r>
              <a:rPr lang="en-US" sz="4000" b="1" dirty="0" smtClean="0"/>
              <a:t> ,Ц. </a:t>
            </a:r>
            <a:r>
              <a:rPr lang="en-US" sz="4000" b="1" dirty="0" err="1" smtClean="0"/>
              <a:t>Гора</a:t>
            </a:r>
            <a:r>
              <a:rPr lang="en-US" sz="4000" b="1" dirty="0" smtClean="0"/>
              <a:t> и </a:t>
            </a:r>
            <a:r>
              <a:rPr lang="en-US" sz="4000" b="1" dirty="0" err="1" smtClean="0"/>
              <a:t>Русија</a:t>
            </a:r>
            <a:r>
              <a:rPr lang="en-US" sz="4000" b="1" dirty="0" smtClean="0"/>
              <a:t> у </a:t>
            </a:r>
            <a:r>
              <a:rPr lang="en-US" sz="4000" b="1" dirty="0" err="1" smtClean="0"/>
              <a:t>рату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са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Турском</a:t>
            </a:r>
            <a:r>
              <a:rPr lang="sr-Cyrl-RS" sz="4000" b="1" dirty="0" smtClean="0"/>
              <a:t> (1876-1878)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www.tradicionalnaknjiga.rs/piks/a00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600200"/>
            <a:ext cx="4343400" cy="5257800"/>
          </a:xfrm>
          <a:prstGeom prst="rect">
            <a:avLst/>
          </a:prstGeom>
          <a:noFill/>
        </p:spPr>
      </p:pic>
      <p:pic>
        <p:nvPicPr>
          <p:cNvPr id="21508" name="Picture 4" descr="http://i51.tinypic.com/24wdk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3352800" cy="4191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638800" y="586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Стижу руски добровољци</a:t>
            </a:r>
            <a:endParaRPr lang="en-US" dirty="0"/>
          </a:p>
        </p:txBody>
      </p:sp>
    </p:spTree>
  </p:cSld>
  <p:clrMapOvr>
    <a:masterClrMapping/>
  </p:clrMapOvr>
  <p:transition spd="med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499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32</cp:revision>
  <dcterms:created xsi:type="dcterms:W3CDTF">2006-08-16T00:00:00Z</dcterms:created>
  <dcterms:modified xsi:type="dcterms:W3CDTF">2018-02-22T19:14:02Z</dcterms:modified>
</cp:coreProperties>
</file>